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21"/>
  </p:notesMasterIdLst>
  <p:sldIdLst>
    <p:sldId id="256" r:id="rId3"/>
    <p:sldId id="268" r:id="rId4"/>
    <p:sldId id="263" r:id="rId5"/>
    <p:sldId id="274" r:id="rId6"/>
    <p:sldId id="264" r:id="rId7"/>
    <p:sldId id="273" r:id="rId8"/>
    <p:sldId id="266" r:id="rId9"/>
    <p:sldId id="267" r:id="rId10"/>
    <p:sldId id="257" r:id="rId11"/>
    <p:sldId id="258" r:id="rId12"/>
    <p:sldId id="259" r:id="rId13"/>
    <p:sldId id="265" r:id="rId14"/>
    <p:sldId id="272" r:id="rId15"/>
    <p:sldId id="271" r:id="rId16"/>
    <p:sldId id="269" r:id="rId17"/>
    <p:sldId id="260" r:id="rId18"/>
    <p:sldId id="261" r:id="rId19"/>
    <p:sldId id="27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F19C5-8B30-4E6D-9AA0-08FACD8F941E}" v="1" dt="2022-08-19T01:30:56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es,Marcia" userId="c9c67e8a-58e2-4733-9a1c-5d44fec4775b" providerId="ADAL" clId="{0F8F19C5-8B30-4E6D-9AA0-08FACD8F941E}"/>
    <pc:docChg chg="addSld modSld sldOrd">
      <pc:chgData name="Moraes,Marcia" userId="c9c67e8a-58e2-4733-9a1c-5d44fec4775b" providerId="ADAL" clId="{0F8F19C5-8B30-4E6D-9AA0-08FACD8F941E}" dt="2022-08-19T01:34:14.697" v="96" actId="6549"/>
      <pc:docMkLst>
        <pc:docMk/>
      </pc:docMkLst>
      <pc:sldChg chg="modSp mod ord modShow">
        <pc:chgData name="Moraes,Marcia" userId="c9c67e8a-58e2-4733-9a1c-5d44fec4775b" providerId="ADAL" clId="{0F8F19C5-8B30-4E6D-9AA0-08FACD8F941E}" dt="2022-08-19T01:30:34.033" v="39" actId="20577"/>
        <pc:sldMkLst>
          <pc:docMk/>
          <pc:sldMk cId="1304795777" sldId="263"/>
        </pc:sldMkLst>
        <pc:spChg chg="mod">
          <ac:chgData name="Moraes,Marcia" userId="c9c67e8a-58e2-4733-9a1c-5d44fec4775b" providerId="ADAL" clId="{0F8F19C5-8B30-4E6D-9AA0-08FACD8F941E}" dt="2022-08-19T01:30:34.033" v="39" actId="20577"/>
          <ac:spMkLst>
            <pc:docMk/>
            <pc:sldMk cId="1304795777" sldId="263"/>
            <ac:spMk id="5" creationId="{2F3DD349-C406-3948-BA8B-7082425AD5BD}"/>
          </ac:spMkLst>
        </pc:spChg>
      </pc:sldChg>
      <pc:sldChg chg="mod modShow">
        <pc:chgData name="Moraes,Marcia" userId="c9c67e8a-58e2-4733-9a1c-5d44fec4775b" providerId="ADAL" clId="{0F8F19C5-8B30-4E6D-9AA0-08FACD8F941E}" dt="2022-08-19T01:29:38.119" v="1" actId="729"/>
        <pc:sldMkLst>
          <pc:docMk/>
          <pc:sldMk cId="3780115089" sldId="264"/>
        </pc:sldMkLst>
      </pc:sldChg>
      <pc:sldChg chg="modSp mod">
        <pc:chgData name="Moraes,Marcia" userId="c9c67e8a-58e2-4733-9a1c-5d44fec4775b" providerId="ADAL" clId="{0F8F19C5-8B30-4E6D-9AA0-08FACD8F941E}" dt="2022-08-19T01:29:13.775" v="0" actId="6549"/>
        <pc:sldMkLst>
          <pc:docMk/>
          <pc:sldMk cId="2954226462" sldId="268"/>
        </pc:sldMkLst>
        <pc:spChg chg="mod">
          <ac:chgData name="Moraes,Marcia" userId="c9c67e8a-58e2-4733-9a1c-5d44fec4775b" providerId="ADAL" clId="{0F8F19C5-8B30-4E6D-9AA0-08FACD8F941E}" dt="2022-08-19T01:29:13.775" v="0" actId="6549"/>
          <ac:spMkLst>
            <pc:docMk/>
            <pc:sldMk cId="2954226462" sldId="268"/>
            <ac:spMk id="6" creationId="{3D9F4D3B-2C08-BE45-8FD4-7843D5BB5458}"/>
          </ac:spMkLst>
        </pc:spChg>
      </pc:sldChg>
      <pc:sldChg chg="modSp mod">
        <pc:chgData name="Moraes,Marcia" userId="c9c67e8a-58e2-4733-9a1c-5d44fec4775b" providerId="ADAL" clId="{0F8F19C5-8B30-4E6D-9AA0-08FACD8F941E}" dt="2022-08-19T01:34:14.697" v="96" actId="6549"/>
        <pc:sldMkLst>
          <pc:docMk/>
          <pc:sldMk cId="4234532080" sldId="273"/>
        </pc:sldMkLst>
        <pc:spChg chg="mod">
          <ac:chgData name="Moraes,Marcia" userId="c9c67e8a-58e2-4733-9a1c-5d44fec4775b" providerId="ADAL" clId="{0F8F19C5-8B30-4E6D-9AA0-08FACD8F941E}" dt="2022-08-19T01:34:14.697" v="96" actId="6549"/>
          <ac:spMkLst>
            <pc:docMk/>
            <pc:sldMk cId="4234532080" sldId="273"/>
            <ac:spMk id="5" creationId="{B0747192-2DC8-784E-9092-14FC37BFFCA6}"/>
          </ac:spMkLst>
        </pc:spChg>
      </pc:sldChg>
      <pc:sldChg chg="add">
        <pc:chgData name="Moraes,Marcia" userId="c9c67e8a-58e2-4733-9a1c-5d44fec4775b" providerId="ADAL" clId="{0F8F19C5-8B30-4E6D-9AA0-08FACD8F941E}" dt="2022-08-19T01:30:56.223" v="40"/>
        <pc:sldMkLst>
          <pc:docMk/>
          <pc:sldMk cId="2234730930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95dc9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95dc9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095dc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095dc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crs.br/en/" TargetMode="External"/><Relationship Id="rId7" Type="http://schemas.openxmlformats.org/officeDocument/2006/relationships/image" Target="../media/image19.jp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hyperlink" Target="https://www.chhs.colostate.edu/al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foodandhealth.com/" TargetMode="External"/><Relationship Id="rId2" Type="http://schemas.openxmlformats.org/officeDocument/2006/relationships/hyperlink" Target="http://www.ussoil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en.wikipedia.org/wiki/nl:User:Algo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1: Welcome and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163 and CS 164: Java Programming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WARM UP QUESTION – Name,  Why are you in this course, and something you are most nervous about?</a:t>
            </a:r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 Colorado State University 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Computer Science Department</a:t>
            </a:r>
            <a:endParaRPr sz="80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A9A9C"/>
                </a:solidFill>
              </a:rPr>
              <a:t>Slides Originally Created by Albert Lionelle (Albert.Lionelle@colostate.edu)</a:t>
            </a:r>
            <a:endParaRPr sz="80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415217"/>
            <a:ext cx="8312700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Based on Psychology of Learning (4 week cycles)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Spacing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Interleaving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Practiced Recall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Reflection</a:t>
            </a:r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dirty="0"/>
              <a:t>Summative – Demonstrate what you know</a:t>
            </a:r>
            <a:endParaRPr dirty="0"/>
          </a:p>
          <a:p>
            <a:r>
              <a:rPr lang="en" dirty="0"/>
              <a:t>You are learning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new language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 different way of thinking (Divide-Conquer-Glue)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OK to struggle!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87800" y="3327662"/>
            <a:ext cx="4156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mbria"/>
                <a:ea typeface="Cambria"/>
                <a:cs typeface="Cambria"/>
                <a:sym typeface="Cambria"/>
              </a:rPr>
              <a:t>To have another language is to possess a second soul.</a:t>
            </a:r>
            <a:r>
              <a:rPr lang="en" sz="3000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- Charlemagne </a:t>
            </a:r>
            <a:r>
              <a:rPr lang="en" sz="800" dirty="0">
                <a:latin typeface="Proxima Nova"/>
                <a:ea typeface="Proxima Nova"/>
                <a:cs typeface="Proxima Nova"/>
                <a:sym typeface="Proxima Nova"/>
              </a:rPr>
              <a:t>(748 –814)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50" y="1395985"/>
            <a:ext cx="8312700" cy="3201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dirty="0"/>
              <a:t>Readings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Due before Lectures - Sunday, Tuesday and Thursday nights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Active learning, a lot of group discussion and coding – BE HERE – or you will miss out. 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Labs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Meant to be done after lecture content, due day assigned - coding/writing code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Knowledge Checks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dirty="0"/>
              <a:t>Exams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Coding exams – writing content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Practical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These are large and </a:t>
            </a:r>
            <a:r>
              <a:rPr lang="en" i="1" u="sng" dirty="0"/>
              <a:t>hard</a:t>
            </a:r>
            <a:r>
              <a:rPr lang="en" dirty="0"/>
              <a:t> programming assignments (usually 2 weeks), that bring it all together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33F47-0A68-3247-99B9-EA4C006F3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9" y="1175746"/>
            <a:ext cx="5546259" cy="3003579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b="1" dirty="0"/>
              <a:t>Reading Code</a:t>
            </a:r>
          </a:p>
          <a:p>
            <a:r>
              <a:rPr lang="en-US" dirty="0"/>
              <a:t>Also help with recall</a:t>
            </a:r>
          </a:p>
          <a:p>
            <a:pPr lvl="1"/>
            <a:r>
              <a:rPr lang="en-US" dirty="0"/>
              <a:t>Best thing to do – go back to them</a:t>
            </a:r>
          </a:p>
          <a:p>
            <a:pPr lvl="1"/>
            <a:r>
              <a:rPr lang="en-US" dirty="0"/>
              <a:t>Interleave – pick different orders to redo them from time to time</a:t>
            </a:r>
          </a:p>
          <a:p>
            <a:pPr lvl="1"/>
            <a:r>
              <a:rPr lang="en-US" dirty="0"/>
              <a:t>Spacing – do some every night!</a:t>
            </a:r>
          </a:p>
          <a:p>
            <a:pPr lvl="1"/>
            <a:r>
              <a:rPr lang="en-US" dirty="0"/>
              <a:t>Psychology of learning – this helps! </a:t>
            </a:r>
          </a:p>
          <a:p>
            <a:r>
              <a:rPr lang="en-US" dirty="0"/>
              <a:t>Best way to study for exams?</a:t>
            </a:r>
          </a:p>
          <a:p>
            <a:pPr lvl="1"/>
            <a:r>
              <a:rPr lang="en-US" dirty="0"/>
              <a:t>Every night – knowledge checks, practice exam</a:t>
            </a:r>
          </a:p>
          <a:p>
            <a:pPr lvl="2"/>
            <a:r>
              <a:rPr lang="en-US" dirty="0"/>
              <a:t>Retesting + spacing</a:t>
            </a:r>
          </a:p>
          <a:p>
            <a:pPr lvl="1"/>
            <a:r>
              <a:rPr lang="en-US" dirty="0"/>
              <a:t>You can do them 100 times, get different results every time! </a:t>
            </a:r>
          </a:p>
          <a:p>
            <a:pPr lvl="2"/>
            <a:r>
              <a:rPr lang="en-US" dirty="0"/>
              <a:t>Highest result is the one kept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/>
        </p:nvGraphicFramePr>
        <p:xfrm>
          <a:off x="5227820" y="3055348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627485" y="3493920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7954721" y="3976735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6648-2585-774B-B4AC-4E902AA3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F45C8-3E2D-174B-99D0-9FBD46E9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3174780"/>
          </a:xfrm>
        </p:spPr>
        <p:txBody>
          <a:bodyPr/>
          <a:lstStyle/>
          <a:p>
            <a:r>
              <a:rPr lang="en-US" dirty="0"/>
              <a:t>Tuesday Labs</a:t>
            </a:r>
          </a:p>
          <a:p>
            <a:pPr lvl="1"/>
            <a:r>
              <a:rPr lang="en-US" dirty="0"/>
              <a:t>2 of 4 grade is based on activities / participation</a:t>
            </a:r>
          </a:p>
          <a:p>
            <a:pPr lvl="2"/>
            <a:r>
              <a:rPr lang="en-US" dirty="0"/>
              <a:t>Self-explanation in comments, drawing out graphs, writing tests</a:t>
            </a:r>
          </a:p>
          <a:p>
            <a:pPr lvl="1"/>
            <a:r>
              <a:rPr lang="en-US" dirty="0"/>
              <a:t>2 or 4 grade is based on submitted / auto graded (one is often just debugging) </a:t>
            </a:r>
          </a:p>
          <a:p>
            <a:pPr lvl="1"/>
            <a:r>
              <a:rPr lang="en-US" dirty="0"/>
              <a:t>All is meant to be done during lab. </a:t>
            </a:r>
          </a:p>
          <a:p>
            <a:pPr lvl="1"/>
            <a:r>
              <a:rPr lang="en-US" dirty="0"/>
              <a:t>Miss a lab, you need to coordinate with the lab TA.</a:t>
            </a:r>
          </a:p>
          <a:p>
            <a:r>
              <a:rPr lang="en-US" dirty="0"/>
              <a:t>Thursday Labs</a:t>
            </a:r>
          </a:p>
          <a:p>
            <a:pPr lvl="1"/>
            <a:r>
              <a:rPr lang="en-US" dirty="0"/>
              <a:t>Meant to building small programs</a:t>
            </a:r>
          </a:p>
          <a:p>
            <a:pPr lvl="1"/>
            <a:r>
              <a:rPr lang="en-US" dirty="0"/>
              <a:t>Can often take more than one day</a:t>
            </a:r>
          </a:p>
          <a:p>
            <a:pPr lvl="1"/>
            <a:r>
              <a:rPr lang="en-US" dirty="0"/>
              <a:t>Will have both provided code and your own code you write</a:t>
            </a:r>
          </a:p>
          <a:p>
            <a:pPr lvl="1"/>
            <a:r>
              <a:rPr lang="en-US" dirty="0"/>
              <a:t>4 of 4 is auto graded / based on working code. </a:t>
            </a:r>
          </a:p>
          <a:p>
            <a:pPr lvl="1"/>
            <a:r>
              <a:rPr lang="en-US" dirty="0"/>
              <a:t>Some of them *build* on each other, so you need past ones completed! </a:t>
            </a:r>
          </a:p>
        </p:txBody>
      </p:sp>
    </p:spTree>
    <p:extLst>
      <p:ext uri="{BB962C8B-B14F-4D97-AF65-F5344CB8AC3E}">
        <p14:creationId xmlns:p14="http://schemas.microsoft.com/office/powerpoint/2010/main" val="24401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283B-E250-4620-B76A-D65C7C6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1550-1EF6-4CF3-8A83-752222B74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981072"/>
          </a:xfrm>
        </p:spPr>
        <p:txBody>
          <a:bodyPr/>
          <a:lstStyle/>
          <a:p>
            <a:r>
              <a:rPr lang="en-US" dirty="0"/>
              <a:t>Sign up for a help session!</a:t>
            </a:r>
          </a:p>
          <a:p>
            <a:r>
              <a:rPr lang="en-US" dirty="0"/>
              <a:t>Weekly meetings lead by TAs</a:t>
            </a:r>
          </a:p>
          <a:p>
            <a:r>
              <a:rPr lang="en-US" dirty="0"/>
              <a:t>Go over:</a:t>
            </a:r>
          </a:p>
          <a:p>
            <a:pPr lvl="1"/>
            <a:r>
              <a:rPr lang="en-US" dirty="0"/>
              <a:t>Course content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Additional related material</a:t>
            </a:r>
          </a:p>
          <a:p>
            <a:r>
              <a:rPr lang="en-US" dirty="0"/>
              <a:t>Attendance / activity points taken – for extra credit</a:t>
            </a:r>
          </a:p>
          <a:p>
            <a:pPr lvl="1"/>
            <a:r>
              <a:rPr lang="en-US" dirty="0"/>
              <a:t>Only way to earn extra credit in the course</a:t>
            </a:r>
          </a:p>
          <a:p>
            <a:r>
              <a:rPr lang="en-US" dirty="0"/>
              <a:t>Can’t make it </a:t>
            </a:r>
          </a:p>
          <a:p>
            <a:pPr lvl="1"/>
            <a:r>
              <a:rPr lang="en-US" dirty="0"/>
              <a:t>Online help session </a:t>
            </a:r>
          </a:p>
        </p:txBody>
      </p:sp>
    </p:spTree>
    <p:extLst>
      <p:ext uri="{BB962C8B-B14F-4D97-AF65-F5344CB8AC3E}">
        <p14:creationId xmlns:p14="http://schemas.microsoft.com/office/powerpoint/2010/main" val="246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Teams!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2509854"/>
          </a:xfrm>
        </p:spPr>
        <p:txBody>
          <a:bodyPr/>
          <a:lstStyle/>
          <a:p>
            <a:r>
              <a:rPr lang="en-US" dirty="0"/>
              <a:t>MS Teams </a:t>
            </a:r>
          </a:p>
          <a:p>
            <a:pPr lvl="1"/>
            <a:r>
              <a:rPr lang="en-US" dirty="0"/>
              <a:t>Used in industry</a:t>
            </a:r>
          </a:p>
          <a:p>
            <a:pPr lvl="1"/>
            <a:r>
              <a:rPr lang="en-US" dirty="0"/>
              <a:t>We make use for the course (mixed with online and on-campus students)</a:t>
            </a:r>
          </a:p>
          <a:p>
            <a:r>
              <a:rPr lang="en-US" dirty="0"/>
              <a:t>Install the Application! (not just the browser)</a:t>
            </a:r>
          </a:p>
          <a:p>
            <a:r>
              <a:rPr lang="en-US" dirty="0"/>
              <a:t>Use the General Channel (Study Group!)</a:t>
            </a:r>
          </a:p>
          <a:p>
            <a:pPr lvl="1"/>
            <a:r>
              <a:rPr lang="en-US" dirty="0"/>
              <a:t>General Questions</a:t>
            </a:r>
          </a:p>
          <a:p>
            <a:pPr lvl="1"/>
            <a:r>
              <a:rPr lang="en-US" dirty="0"/>
              <a:t>Knowledge Checks</a:t>
            </a:r>
          </a:p>
          <a:p>
            <a:pPr lvl="1"/>
            <a:r>
              <a:rPr lang="en-US" dirty="0"/>
              <a:t>Reading </a:t>
            </a:r>
          </a:p>
          <a:p>
            <a:pPr lvl="1"/>
            <a:r>
              <a:rPr lang="en-US" dirty="0"/>
              <a:t>aka, any question that doesn’t require posting code *you* write</a:t>
            </a:r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Remember to Ask Questions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Stay Ahead / Don’t Fall Behind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Be kind to yourself - no one gets everything the first time. 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Have fun!</a:t>
            </a:r>
            <a:endParaRPr dirty="0"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400" y="801658"/>
            <a:ext cx="3820800" cy="3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451375" y="3086100"/>
            <a:ext cx="3820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Computer Science is using technology to solve problems!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Always, always plan for readings to be done before class. 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sz="1000" dirty="0"/>
              <a:t>PhD in Computer Science from Federal University of Rio Grande do </a:t>
            </a:r>
            <a:r>
              <a:rPr lang="en-US" sz="1000" dirty="0" err="1"/>
              <a:t>Sul</a:t>
            </a:r>
            <a:r>
              <a:rPr lang="en-US" sz="1000" dirty="0"/>
              <a:t> (</a:t>
            </a:r>
            <a:r>
              <a:rPr lang="en-US" sz="1000" dirty="0">
                <a:hlinkClick r:id="rId2"/>
              </a:rPr>
              <a:t>UFRGS</a:t>
            </a:r>
            <a:r>
              <a:rPr lang="en-US" sz="1000" dirty="0"/>
              <a:t>), Brazil </a:t>
            </a:r>
          </a:p>
          <a:p>
            <a:pPr lvl="1" fontAlgn="base"/>
            <a:r>
              <a:rPr lang="en-US" sz="900" dirty="0"/>
              <a:t>Artificial Intelligence applied to Education</a:t>
            </a:r>
          </a:p>
          <a:p>
            <a:pPr fontAlgn="base"/>
            <a:r>
              <a:rPr lang="en-US" sz="1000" dirty="0"/>
              <a:t>PhD Student in Education Science working with Learning Analytics, School of Education, CSU</a:t>
            </a:r>
          </a:p>
          <a:p>
            <a:pPr fontAlgn="base"/>
            <a:r>
              <a:rPr lang="en-US" sz="1000" dirty="0"/>
              <a:t>22 years of experience in Higher Education</a:t>
            </a:r>
          </a:p>
          <a:p>
            <a:pPr lvl="1" fontAlgn="base"/>
            <a:r>
              <a:rPr lang="en-US" sz="900" dirty="0"/>
              <a:t>16 years as Assistant Professor at the Computer Science Department, Pontifical Catholic University of Rio Grande do </a:t>
            </a:r>
            <a:r>
              <a:rPr lang="en-US" sz="900" dirty="0" err="1"/>
              <a:t>Sul</a:t>
            </a:r>
            <a:r>
              <a:rPr lang="en-US" sz="900" dirty="0"/>
              <a:t> (</a:t>
            </a:r>
            <a:r>
              <a:rPr lang="en-US" sz="900" dirty="0">
                <a:hlinkClick r:id="rId3"/>
              </a:rPr>
              <a:t>PUCRS</a:t>
            </a:r>
            <a:r>
              <a:rPr lang="en-US" sz="900" dirty="0"/>
              <a:t>), Brazil</a:t>
            </a:r>
          </a:p>
          <a:p>
            <a:pPr lvl="1" fontAlgn="base"/>
            <a:r>
              <a:rPr lang="en-US" sz="900" dirty="0"/>
              <a:t>5 years as a researcher at the Center for the Analytics of Learning and Teaching (</a:t>
            </a:r>
            <a:r>
              <a:rPr lang="en-US" sz="900" dirty="0">
                <a:hlinkClick r:id="rId4"/>
              </a:rPr>
              <a:t>C-ALT</a:t>
            </a:r>
            <a:r>
              <a:rPr lang="en-US" sz="900" dirty="0"/>
              <a:t>), CSU</a:t>
            </a:r>
          </a:p>
          <a:p>
            <a:pPr lvl="1" fontAlgn="base"/>
            <a:r>
              <a:rPr lang="en-US" sz="900" dirty="0"/>
              <a:t>1 year at the CS Department, CSU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/>
            <a:r>
              <a:rPr lang="en-US" sz="900" dirty="0"/>
              <a:t>Technology Enhanced Teaching and Learning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Reading</a:t>
            </a:r>
          </a:p>
          <a:p>
            <a:pPr lvl="1" fontAlgn="base"/>
            <a:r>
              <a:rPr lang="en-US" sz="900" dirty="0"/>
              <a:t>Traveling with my family</a:t>
            </a:r>
          </a:p>
          <a:p>
            <a:pPr lvl="1" fontAlgn="base"/>
            <a:r>
              <a:rPr lang="en-US" sz="900" dirty="0"/>
              <a:t>Riding my bicycle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110359"/>
            <a:ext cx="1138721" cy="127106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4" y="3589502"/>
            <a:ext cx="1941699" cy="109220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4" y="3589502"/>
            <a:ext cx="2052145" cy="11543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047957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sz="1050" dirty="0"/>
              <a:t>PhD in Computer Science from Purdue University</a:t>
            </a:r>
          </a:p>
          <a:p>
            <a:pPr lvl="1" fontAlgn="base"/>
            <a:r>
              <a:rPr lang="en-US" sz="1000" dirty="0"/>
              <a:t>Software Engineering</a:t>
            </a:r>
          </a:p>
          <a:p>
            <a:pPr fontAlgn="base"/>
            <a:r>
              <a:rPr lang="en-US" sz="1050" dirty="0"/>
              <a:t>22 years as faculty at CSU</a:t>
            </a:r>
            <a:endParaRPr lang="en-US" sz="1000" dirty="0"/>
          </a:p>
          <a:p>
            <a:pPr fontAlgn="base"/>
            <a:r>
              <a:rPr lang="en-US" sz="1050" dirty="0"/>
              <a:t>Research Interests</a:t>
            </a:r>
          </a:p>
          <a:p>
            <a:pPr lvl="1" fontAlgn="base"/>
            <a:r>
              <a:rPr lang="en-US" sz="1000" dirty="0"/>
              <a:t>Software Testing Methodologies</a:t>
            </a:r>
          </a:p>
          <a:p>
            <a:pPr lvl="1" fontAlgn="base"/>
            <a:r>
              <a:rPr lang="en-US" sz="1000" dirty="0"/>
              <a:t>Software Design and Modeling</a:t>
            </a:r>
          </a:p>
          <a:p>
            <a:pPr lvl="1" fontAlgn="base"/>
            <a:r>
              <a:rPr lang="en-US" sz="1000" dirty="0"/>
              <a:t>Computer Science Education</a:t>
            </a:r>
          </a:p>
          <a:p>
            <a:pPr fontAlgn="base"/>
            <a:r>
              <a:rPr lang="en-US" sz="1050" dirty="0"/>
              <a:t>Editorial Boards</a:t>
            </a:r>
          </a:p>
          <a:p>
            <a:pPr lvl="1" fontAlgn="base"/>
            <a:r>
              <a:rPr lang="en-US" sz="1000" dirty="0"/>
              <a:t>IEEE Transactions on Reliability, Software Quality Journal, and Information and Software Technology</a:t>
            </a:r>
          </a:p>
          <a:p>
            <a:pPr fontAlgn="base"/>
            <a:r>
              <a:rPr lang="en-US" sz="1050" dirty="0"/>
              <a:t>Outside Interests</a:t>
            </a:r>
          </a:p>
          <a:p>
            <a:pPr lvl="1" fontAlgn="base"/>
            <a:r>
              <a:rPr lang="en-US" sz="1000" dirty="0"/>
              <a:t>Instrumental Music</a:t>
            </a:r>
          </a:p>
          <a:p>
            <a:pPr lvl="1" fontAlgn="base"/>
            <a:r>
              <a:rPr lang="en-US" sz="1000" dirty="0"/>
              <a:t>Traveling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2723E-363C-BDA3-00E3-6B8590DC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812" y="369303"/>
            <a:ext cx="1459497" cy="145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FE56A-7C46-796C-C8FA-A5FEDB68B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14" y="1956740"/>
            <a:ext cx="1670524" cy="125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30C7B3-FA37-A2A4-0CED-DC7B15AE9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622" y="3497682"/>
            <a:ext cx="1702715" cy="12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309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15533-8C2E-8F4B-916B-F5B8F55E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B120F-7517-3142-84CF-7C4C46A6D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169243"/>
            <a:ext cx="8312700" cy="4310748"/>
          </a:xfrm>
        </p:spPr>
        <p:txBody>
          <a:bodyPr/>
          <a:lstStyle/>
          <a:p>
            <a:pPr fontAlgn="base"/>
            <a:r>
              <a:rPr lang="en-US" sz="1000" dirty="0"/>
              <a:t>Masters of Science in Computer Science - From CSU! </a:t>
            </a:r>
          </a:p>
          <a:p>
            <a:pPr lvl="1" fontAlgn="base"/>
            <a:r>
              <a:rPr lang="en-US" sz="900" dirty="0"/>
              <a:t>Studied Computer Vision: Merging of Artificial Intelligence and Computer Graphics</a:t>
            </a:r>
          </a:p>
          <a:p>
            <a:pPr lvl="1" fontAlgn="base"/>
            <a:r>
              <a:rPr lang="en-US" sz="900" dirty="0"/>
              <a:t>PhD CSU – CS Education </a:t>
            </a:r>
          </a:p>
          <a:p>
            <a:pPr fontAlgn="base"/>
            <a:r>
              <a:rPr lang="en-US" sz="1000" dirty="0"/>
              <a:t>Worked in Industry for 10 years</a:t>
            </a:r>
          </a:p>
          <a:p>
            <a:pPr lvl="1" fontAlgn="base"/>
            <a:r>
              <a:rPr lang="en-US" sz="900" dirty="0"/>
              <a:t>Raytheon IIS</a:t>
            </a:r>
          </a:p>
          <a:p>
            <a:pPr lvl="1" fontAlgn="base"/>
            <a:r>
              <a:rPr lang="en-US" sz="900" u="sng" dirty="0">
                <a:hlinkClick r:id="rId2"/>
              </a:rPr>
              <a:t>US Soil</a:t>
            </a:r>
            <a:r>
              <a:rPr lang="en-US" sz="900" dirty="0"/>
              <a:t>  - co-owner (still) </a:t>
            </a:r>
          </a:p>
          <a:p>
            <a:pPr lvl="1" fontAlgn="base"/>
            <a:r>
              <a:rPr lang="en-US" sz="900" u="sng" dirty="0">
                <a:hlinkClick r:id="rId3"/>
              </a:rPr>
              <a:t>Real Food and Health Magazine</a:t>
            </a:r>
            <a:r>
              <a:rPr lang="en-US" sz="900" dirty="0"/>
              <a:t> - co-owner</a:t>
            </a:r>
          </a:p>
          <a:p>
            <a:pPr lvl="1" fontAlgn="base"/>
            <a:r>
              <a:rPr lang="en-US" sz="900" dirty="0"/>
              <a:t>Principal of an alternative high-school</a:t>
            </a:r>
          </a:p>
          <a:p>
            <a:pPr fontAlgn="base"/>
            <a:r>
              <a:rPr lang="en-US" sz="1000" dirty="0"/>
              <a:t>Research Interests</a:t>
            </a:r>
          </a:p>
          <a:p>
            <a:pPr lvl="1" fontAlgn="base"/>
            <a:r>
              <a:rPr lang="en-US" sz="900" dirty="0"/>
              <a:t>Computer Science Education</a:t>
            </a:r>
          </a:p>
          <a:p>
            <a:pPr lvl="1" fontAlgn="base"/>
            <a:r>
              <a:rPr lang="en-US" sz="900" dirty="0"/>
              <a:t>Learning Analytics</a:t>
            </a:r>
          </a:p>
          <a:p>
            <a:pPr lvl="1" fontAlgn="base"/>
            <a:r>
              <a:rPr lang="en-US" sz="900" dirty="0"/>
              <a:t>Diversity in Computer Science</a:t>
            </a:r>
          </a:p>
          <a:p>
            <a:pPr fontAlgn="base"/>
            <a:r>
              <a:rPr lang="en-US" sz="1000" dirty="0"/>
              <a:t>Outside Interests</a:t>
            </a:r>
          </a:p>
          <a:p>
            <a:pPr lvl="1" fontAlgn="base"/>
            <a:r>
              <a:rPr lang="en-US" sz="900" dirty="0"/>
              <a:t>Society of Creative Anachronism (Living History Recreators)</a:t>
            </a:r>
          </a:p>
          <a:p>
            <a:pPr lvl="1" fontAlgn="base"/>
            <a:r>
              <a:rPr lang="en-US" sz="900" dirty="0"/>
              <a:t>Rapier and Longsword - Historical Martial Arts (I learn and teach)</a:t>
            </a:r>
          </a:p>
          <a:p>
            <a:pPr lvl="1" fontAlgn="base"/>
            <a:r>
              <a:rPr lang="en-US" sz="900" dirty="0"/>
              <a:t>Dancing and Theater</a:t>
            </a:r>
          </a:p>
        </p:txBody>
      </p:sp>
      <p:pic>
        <p:nvPicPr>
          <p:cNvPr id="1026" name="Picture 2" descr="Image may contain: one or more people, cloud, sky, outdoor and nature">
            <a:extLst>
              <a:ext uri="{FF2B5EF4-FFF2-40B4-BE49-F238E27FC236}">
                <a16:creationId xmlns:a16="http://schemas.microsoft.com/office/drawing/2014/main" id="{796CA812-7090-2C44-87FF-0465584C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5" y="2449002"/>
            <a:ext cx="3590444" cy="2239707"/>
          </a:xfrm>
          <a:prstGeom prst="rect">
            <a:avLst/>
          </a:prstGeom>
          <a:noFill/>
          <a:effectLst>
            <a:softEdge rad="14920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8F0DB-EEC2-524C-9BFD-5A74C33F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26" y="111333"/>
            <a:ext cx="1205403" cy="1205403"/>
          </a:xfrm>
          <a:prstGeom prst="rect">
            <a:avLst/>
          </a:prstGeom>
          <a:effectLst>
            <a:softEdge rad="41801"/>
          </a:effectLst>
        </p:spPr>
      </p:pic>
    </p:spTree>
    <p:extLst>
      <p:ext uri="{BB962C8B-B14F-4D97-AF65-F5344CB8AC3E}">
        <p14:creationId xmlns:p14="http://schemas.microsoft.com/office/powerpoint/2010/main" val="37801150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13A166-8668-8840-8C76-502F0669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47192-2DC8-784E-9092-14FC37BFF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2227506"/>
          </a:xfrm>
        </p:spPr>
        <p:txBody>
          <a:bodyPr/>
          <a:lstStyle/>
          <a:p>
            <a:r>
              <a:rPr lang="en-US" dirty="0"/>
              <a:t>163-001</a:t>
            </a:r>
          </a:p>
          <a:p>
            <a:pPr lvl="1"/>
            <a:r>
              <a:rPr lang="en-US" sz="1200" dirty="0"/>
              <a:t>Gerardo Valenzuela </a:t>
            </a:r>
          </a:p>
          <a:p>
            <a:pPr lvl="1"/>
            <a:r>
              <a:rPr lang="en-US" sz="1200" dirty="0"/>
              <a:t>Carl Dixon</a:t>
            </a:r>
          </a:p>
          <a:p>
            <a:r>
              <a:rPr lang="en-US" dirty="0"/>
              <a:t>164-001</a:t>
            </a:r>
          </a:p>
          <a:p>
            <a:pPr lvl="1"/>
            <a:r>
              <a:rPr lang="en-US" sz="1200" dirty="0"/>
              <a:t>Zoe Lauer</a:t>
            </a:r>
          </a:p>
          <a:p>
            <a:pPr lvl="1"/>
            <a:r>
              <a:rPr lang="en-US" sz="1200" dirty="0"/>
              <a:t>Jessica Lee</a:t>
            </a:r>
          </a:p>
          <a:p>
            <a:endParaRPr lang="en-US" dirty="0"/>
          </a:p>
          <a:p>
            <a:r>
              <a:rPr lang="en-US" dirty="0"/>
              <a:t>May change up some, but they will ask you to move seats, work with you on active learning problems / team programming and more</a:t>
            </a:r>
          </a:p>
        </p:txBody>
      </p:sp>
    </p:spTree>
    <p:extLst>
      <p:ext uri="{BB962C8B-B14F-4D97-AF65-F5344CB8AC3E}">
        <p14:creationId xmlns:p14="http://schemas.microsoft.com/office/powerpoint/2010/main" val="42345320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pPr lvl="1"/>
            <a:r>
              <a:rPr lang="en-US" dirty="0"/>
              <a:t>email (poor), canvas (very bad!!)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Check the Syllabus  for Office Hours! </a:t>
            </a:r>
          </a:p>
          <a:p>
            <a:pPr lvl="1"/>
            <a:r>
              <a:rPr lang="en-US" dirty="0"/>
              <a:t>Mixed MS Teams and Office</a:t>
            </a:r>
          </a:p>
          <a:p>
            <a:pPr lvl="2"/>
            <a:r>
              <a:rPr lang="en-US" dirty="0"/>
              <a:t>stop by either but may need to wait. 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703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374B8-95E3-D24E-B319-6FAC2B57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4" y="650159"/>
            <a:ext cx="3492055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Remember!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82976D2-16BD-4D5D-911D-B896B79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095500"/>
          </a:xfrm>
        </p:spPr>
        <p:txBody>
          <a:bodyPr/>
          <a:lstStyle/>
          <a:p>
            <a:r>
              <a:rPr lang="en-US" dirty="0"/>
              <a:t>Remind me which class! (I teach multiple) </a:t>
            </a:r>
          </a:p>
          <a:p>
            <a:pPr lvl="1"/>
            <a:r>
              <a:rPr lang="en-US" dirty="0"/>
              <a:t>Relative personal link == class you are in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Manage Expectations </a:t>
            </a:r>
          </a:p>
          <a:p>
            <a:pPr lvl="1"/>
            <a:r>
              <a:rPr lang="en-US" dirty="0">
                <a:sym typeface="Wingdings" pitchFamily="2" charset="2"/>
              </a:rPr>
              <a:t>Short question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475C4-C2B2-A347-AEA0-370D5354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291" b="1"/>
          <a:stretch/>
        </p:blipFill>
        <p:spPr bwMode="auto">
          <a:xfrm>
            <a:off x="242576" y="444947"/>
            <a:ext cx="5272208" cy="42245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3052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49" y="1029648"/>
            <a:ext cx="8642289" cy="3738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Basic Java Programming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Variables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Control Structures (Branching)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Loops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ArrayLists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Classes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Inheritance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Polymorphism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Essentially - learning the tool to build basic programs!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Problem Solving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Divide-Conquer-Glue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 way to look at the world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Like learning music - programming takes practice, practice, practice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94" name="Google Shape;194;p40" descr="File:Octaaf0320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327250"/>
            <a:ext cx="2123925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7316550" y="1773975"/>
            <a:ext cx="1411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Attribution: </a:t>
            </a:r>
            <a:r>
              <a:rPr lang="en" sz="700">
                <a:solidFill>
                  <a:srgbClr val="663366"/>
                </a:solidFill>
                <a:highlight>
                  <a:srgbClr val="F8F9FA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Algont</a:t>
            </a:r>
            <a:r>
              <a:rPr lang="en" sz="7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40" descr="w:en:Creative Commons" title="w:en:Creative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625" y="1826475"/>
            <a:ext cx="561725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400" y="3862950"/>
            <a:ext cx="268900" cy="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CD13-83E5-4D4C-8CBC-2EE14F996A12}"/>
              </a:ext>
            </a:extLst>
          </p:cNvPr>
          <p:cNvSpPr txBox="1"/>
          <p:nvPr/>
        </p:nvSpPr>
        <p:spPr>
          <a:xfrm>
            <a:off x="6508377" y="2501509"/>
            <a:ext cx="2443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Thinking:</a:t>
            </a:r>
          </a:p>
          <a:p>
            <a:r>
              <a:rPr lang="en-US" dirty="0"/>
              <a:t>Decomposition</a:t>
            </a:r>
          </a:p>
          <a:p>
            <a:r>
              <a:rPr lang="en-US" dirty="0"/>
              <a:t>Pattern Recognition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1220</Words>
  <Application>Microsoft Office PowerPoint</Application>
  <PresentationFormat>On-screen Show (16:9)</PresentationFormat>
  <Paragraphs>214</Paragraphs>
  <Slides>18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Cambria</vt:lpstr>
      <vt:lpstr>Franklin Gothic Book</vt:lpstr>
      <vt:lpstr>Lobster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Weekly Announcements! </vt:lpstr>
      <vt:lpstr>Who Am I?</vt:lpstr>
      <vt:lpstr>Who Am I?</vt:lpstr>
      <vt:lpstr>Instructor: Who Am I?</vt:lpstr>
      <vt:lpstr>Lecture TAs</vt:lpstr>
      <vt:lpstr>Instructor: How to Contact Me?</vt:lpstr>
      <vt:lpstr>Remember!</vt:lpstr>
      <vt:lpstr>Topics Covered</vt:lpstr>
      <vt:lpstr>Teaching Approach/Concepts</vt:lpstr>
      <vt:lpstr>Course Structure - Follow Canvas</vt:lpstr>
      <vt:lpstr>Knowledge Checks</vt:lpstr>
      <vt:lpstr>Labs</vt:lpstr>
      <vt:lpstr>Help Sessions</vt:lpstr>
      <vt:lpstr>MS Teams! </vt:lpstr>
      <vt:lpstr>Most Importantly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Moraes,Marcia</cp:lastModifiedBy>
  <cp:revision>23</cp:revision>
  <dcterms:modified xsi:type="dcterms:W3CDTF">2022-08-19T01:34:15Z</dcterms:modified>
</cp:coreProperties>
</file>